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September 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6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6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September 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82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72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03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Sunday, September 3,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74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58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7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1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Sunday, September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Sunday, September 3,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14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netgvarun2005/VirtualTherapis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96905-31D0-C7FC-F1A2-0E6FC363C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662400"/>
            <a:ext cx="11293200" cy="1000800"/>
          </a:xfrm>
        </p:spPr>
        <p:txBody>
          <a:bodyPr anchor="ctr">
            <a:normAutofit/>
          </a:bodyPr>
          <a:lstStyle/>
          <a:p>
            <a:r>
              <a:rPr lang="en-IN" dirty="0"/>
              <a:t>Gen-AI app – Virtual Therapist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8DE7B-1D5B-5217-E2D7-79A16DBA20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1652400"/>
            <a:ext cx="11293200" cy="984885"/>
          </a:xfrm>
        </p:spPr>
        <p:txBody>
          <a:bodyPr anchor="ctr">
            <a:normAutofit/>
          </a:bodyPr>
          <a:lstStyle/>
          <a:p>
            <a:r>
              <a:rPr lang="en-US" sz="1800" i="1" dirty="0"/>
              <a:t>(an Intelligent assistant that can generate therapeutic messages after analyzing user’s input speech and deciphering their Emotional state).</a:t>
            </a:r>
            <a:endParaRPr lang="en-IN" sz="1800" i="1" dirty="0"/>
          </a:p>
          <a:p>
            <a:endParaRPr lang="en-IN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D66EC709-8FCB-6E07-45BB-9E5E5C4D7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305" b="5788"/>
          <a:stretch/>
        </p:blipFill>
        <p:spPr>
          <a:xfrm>
            <a:off x="20" y="2959198"/>
            <a:ext cx="12191980" cy="3898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83D316-EAC0-0E7A-E324-B454DD820E9E}"/>
              </a:ext>
            </a:extLst>
          </p:cNvPr>
          <p:cNvSpPr txBox="1"/>
          <p:nvPr/>
        </p:nvSpPr>
        <p:spPr>
          <a:xfrm>
            <a:off x="2792148" y="2113280"/>
            <a:ext cx="6890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https://huggingface.co/spaces/netgvarun2005/VirtualTherapist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0644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27AC-88E3-F0E7-A60F-0AC8DC86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800" dirty="0"/>
              <a:t>Features (Functional)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7407E-F28F-26D5-5A84-768D1A0D0B94}"/>
              </a:ext>
            </a:extLst>
          </p:cNvPr>
          <p:cNvSpPr txBox="1"/>
          <p:nvPr/>
        </p:nvSpPr>
        <p:spPr>
          <a:xfrm>
            <a:off x="548640" y="1645920"/>
            <a:ext cx="11643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Speech processing and analysis.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Speech transcription in real-time.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7 emotions category classification : </a:t>
            </a:r>
            <a:r>
              <a:rPr lang="en-IN" sz="2000" b="1" dirty="0"/>
              <a:t>Happy, Sad, Angry, Fearful, Disgusted, Surprised and Calm.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Able to decipher emotions with ~80% accuracy.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User can either upload a short audio (wav file) or record an audio snippet!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Low latency (&lt;1.5 minutes) Emotion prediction and English text transcription.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Powerful Gen-AI component that generates one-liner helpful tips based on Emotions as ‘prompt’.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Gen-AI component can generate up to 10 helpful unique tips.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User can toggle between more </a:t>
            </a:r>
            <a:r>
              <a:rPr lang="en-IN" sz="2000" i="1" dirty="0"/>
              <a:t>balanced suggestions </a:t>
            </a:r>
            <a:r>
              <a:rPr lang="en-IN" sz="2000" dirty="0"/>
              <a:t>vs more </a:t>
            </a:r>
            <a:r>
              <a:rPr lang="en-IN" sz="2000" i="1" dirty="0"/>
              <a:t>creative ones</a:t>
            </a:r>
            <a:r>
              <a:rPr lang="en-IN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User can request to generate suggestions as many times as desired or reset the complete process through one click.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51445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27AC-88E3-F0E7-A60F-0AC8DC86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Features (Technical)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A7407E-F28F-26D5-5A84-768D1A0D0B94}"/>
              </a:ext>
            </a:extLst>
          </p:cNvPr>
          <p:cNvSpPr txBox="1"/>
          <p:nvPr/>
        </p:nvSpPr>
        <p:spPr>
          <a:xfrm>
            <a:off x="548640" y="1645920"/>
            <a:ext cx="116433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Custom architecture combining SOTA models HUBERT and BERT for speech processing and text processing, respectively.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Novel design methodology of jointly training </a:t>
            </a:r>
            <a:r>
              <a:rPr lang="en-US" sz="2000" dirty="0"/>
              <a:t>audio embeddings obtained from HUBERT with the text embeddings obtained from BERT models after transcribing raw input audio using OpenAI's </a:t>
            </a:r>
            <a:r>
              <a:rPr lang="en-IN" sz="2000" dirty="0"/>
              <a:t>WHISPER model.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Unique </a:t>
            </a:r>
            <a:r>
              <a:rPr lang="en-IN" sz="2000" b="0" i="0" dirty="0">
                <a:solidFill>
                  <a:srgbClr val="D1D5DB"/>
                </a:solidFill>
                <a:effectLst/>
                <a:latin typeface="Söhne"/>
              </a:rPr>
              <a:t>amalgamation</a:t>
            </a:r>
            <a:r>
              <a:rPr lang="en-IN" sz="2000" dirty="0"/>
              <a:t> of Speech with Gen-AI frameworks to create a powerful web-based application.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Leverages Finetuned GPT-neo-1.3B parameter LLM model with Emotion labels as prompts.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Data set generated using prompt-engineering of CHAT-GPT.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Data set expanded and augmented by using PEGASUS paraphrasing model.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Lightweight stream lit based front end.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000" dirty="0"/>
              <a:t>Cloud Deployment using </a:t>
            </a:r>
            <a:r>
              <a:rPr lang="en-IN" sz="2000" dirty="0" err="1"/>
              <a:t>Huggingface</a:t>
            </a:r>
            <a:r>
              <a:rPr lang="en-IN" sz="2000" dirty="0"/>
              <a:t> for the App and models.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1690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1BB4-E97B-C116-0BEE-E8FF8DBE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Flow Diagram</a:t>
            </a:r>
          </a:p>
        </p:txBody>
      </p:sp>
      <p:pic>
        <p:nvPicPr>
          <p:cNvPr id="17" name="Content Placeholder 16" descr="A diagram of a graph&#10;&#10;Description automatically generated">
            <a:extLst>
              <a:ext uri="{FF2B5EF4-FFF2-40B4-BE49-F238E27FC236}">
                <a16:creationId xmlns:a16="http://schemas.microsoft.com/office/drawing/2014/main" id="{4CDAD5E1-F51D-19FD-2EF8-99268BAE0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66" y="1797750"/>
            <a:ext cx="10547892" cy="365778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EC737E-4C05-1A19-4537-1C80D3AF60E3}"/>
              </a:ext>
            </a:extLst>
          </p:cNvPr>
          <p:cNvSpPr txBox="1"/>
          <p:nvPr/>
        </p:nvSpPr>
        <p:spPr>
          <a:xfrm>
            <a:off x="680720" y="5811520"/>
            <a:ext cx="9535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i="1" dirty="0"/>
              <a:t>User’s speech input is pre-processed, and speech &amp; text features analysed for emotions classification. Based on emotion labels,</a:t>
            </a:r>
          </a:p>
          <a:p>
            <a:r>
              <a:rPr lang="en-IN" sz="1600" i="1" dirty="0"/>
              <a:t>Gen-AI component is invoked with labels as prompts to generate suggestions</a:t>
            </a:r>
          </a:p>
        </p:txBody>
      </p:sp>
    </p:spTree>
    <p:extLst>
      <p:ext uri="{BB962C8B-B14F-4D97-AF65-F5344CB8AC3E}">
        <p14:creationId xmlns:p14="http://schemas.microsoft.com/office/powerpoint/2010/main" val="1184050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9D89-EC44-C727-67FB-54C03E3D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38000"/>
            <a:ext cx="11301984" cy="1141200"/>
          </a:xfrm>
        </p:spPr>
        <p:txBody>
          <a:bodyPr/>
          <a:lstStyle/>
          <a:p>
            <a:r>
              <a:rPr lang="en-IN" sz="4800" dirty="0"/>
              <a:t>APPENDIX – DEMOS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899669-B28D-FC76-E1D9-53F41C67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Users are presented with a bright colourful interface where they can either upload an audio or record (through an external link – button on left pane).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Using ‘</a:t>
            </a:r>
            <a:r>
              <a:rPr lang="en-IN" sz="2000" b="1" i="1" dirty="0">
                <a:solidFill>
                  <a:schemeClr val="tx1"/>
                </a:solidFill>
              </a:rPr>
              <a:t>Browse files</a:t>
            </a:r>
            <a:r>
              <a:rPr lang="en-IN" sz="2000" dirty="0">
                <a:solidFill>
                  <a:schemeClr val="tx1"/>
                </a:solidFill>
              </a:rPr>
              <a:t>’ button, uploaded the audio, which is then processed, and transcriptions are generated in left pane.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User can playback the audio by clicking the ‘</a:t>
            </a:r>
            <a:r>
              <a:rPr lang="en-IN" sz="2000" b="1" i="1" dirty="0">
                <a:solidFill>
                  <a:schemeClr val="tx1"/>
                </a:solidFill>
              </a:rPr>
              <a:t>play</a:t>
            </a:r>
            <a:r>
              <a:rPr lang="en-IN" sz="2000" dirty="0">
                <a:solidFill>
                  <a:schemeClr val="tx1"/>
                </a:solidFill>
              </a:rPr>
              <a:t>’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Automatically, the MultiModal model is invoked to generate Emotion class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</a:rPr>
              <a:t>Upon clicking the ‘</a:t>
            </a:r>
            <a:r>
              <a:rPr lang="en-US" sz="2000" b="1" i="1" dirty="0">
                <a:solidFill>
                  <a:schemeClr val="tx1"/>
                </a:solidFill>
              </a:rPr>
              <a:t>Show Helpful Tips</a:t>
            </a:r>
            <a:r>
              <a:rPr lang="en-US" sz="2000" dirty="0">
                <a:solidFill>
                  <a:schemeClr val="tx1"/>
                </a:solidFill>
              </a:rPr>
              <a:t>’ button,</a:t>
            </a:r>
            <a:r>
              <a:rPr lang="en-IN" sz="2000" dirty="0">
                <a:solidFill>
                  <a:schemeClr val="tx1"/>
                </a:solidFill>
              </a:rPr>
              <a:t> Gen-AI engine is invoked to generate therapeutic messages based in emotion label prompts.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4729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9D89-EC44-C727-67FB-54C03E3D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38000"/>
            <a:ext cx="11301984" cy="1141200"/>
          </a:xfrm>
        </p:spPr>
        <p:txBody>
          <a:bodyPr/>
          <a:lstStyle/>
          <a:p>
            <a:r>
              <a:rPr lang="en-IN" dirty="0"/>
              <a:t>DEMO-1</a:t>
            </a:r>
          </a:p>
        </p:txBody>
      </p:sp>
      <p:pic>
        <p:nvPicPr>
          <p:cNvPr id="4" name="Demo1-Angry">
            <a:hlinkClick r:id="" action="ppaction://media"/>
            <a:extLst>
              <a:ext uri="{FF2B5EF4-FFF2-40B4-BE49-F238E27FC236}">
                <a16:creationId xmlns:a16="http://schemas.microsoft.com/office/drawing/2014/main" id="{C0391BDB-64E8-CE04-3C63-C875129020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1276107"/>
            <a:ext cx="6724650" cy="37830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E0AC2A-4060-8AA3-544C-4B20D078D9F1}"/>
              </a:ext>
            </a:extLst>
          </p:cNvPr>
          <p:cNvSpPr txBox="1"/>
          <p:nvPr/>
        </p:nvSpPr>
        <p:spPr>
          <a:xfrm>
            <a:off x="243840" y="5346261"/>
            <a:ext cx="11301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Emotion Predicted : ‘</a:t>
            </a:r>
            <a:r>
              <a:rPr lang="en-IN" sz="1800" b="1" i="1" dirty="0"/>
              <a:t>Angry’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Gen</a:t>
            </a:r>
            <a:r>
              <a:rPr lang="en-IN" i="1" dirty="0"/>
              <a:t>-AI component generates therapeutic messages conditioned on ‘Angry’ prompt.</a:t>
            </a:r>
            <a:endParaRPr lang="en-IN" sz="1800" i="1" dirty="0"/>
          </a:p>
        </p:txBody>
      </p:sp>
    </p:spTree>
    <p:extLst>
      <p:ext uri="{BB962C8B-B14F-4D97-AF65-F5344CB8AC3E}">
        <p14:creationId xmlns:p14="http://schemas.microsoft.com/office/powerpoint/2010/main" val="5805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9D89-EC44-C727-67FB-54C03E3D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DEMO-2</a:t>
            </a:r>
          </a:p>
        </p:txBody>
      </p:sp>
      <p:pic>
        <p:nvPicPr>
          <p:cNvPr id="7" name="Demo2-Sad">
            <a:hlinkClick r:id="" action="ppaction://media"/>
            <a:extLst>
              <a:ext uri="{FF2B5EF4-FFF2-40B4-BE49-F238E27FC236}">
                <a16:creationId xmlns:a16="http://schemas.microsoft.com/office/drawing/2014/main" id="{721B33BE-62C0-48EF-242A-CDBE84AF3F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1399858"/>
            <a:ext cx="6724650" cy="37830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7F36F-CE26-7E30-4DD8-675041721E00}"/>
              </a:ext>
            </a:extLst>
          </p:cNvPr>
          <p:cNvSpPr txBox="1"/>
          <p:nvPr/>
        </p:nvSpPr>
        <p:spPr>
          <a:xfrm>
            <a:off x="243840" y="5346261"/>
            <a:ext cx="11301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Emotion Predicted : ‘</a:t>
            </a:r>
            <a:r>
              <a:rPr lang="en-IN" sz="1800" b="1" i="1" dirty="0"/>
              <a:t>Sad’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Gen</a:t>
            </a:r>
            <a:r>
              <a:rPr lang="en-IN" i="1" dirty="0"/>
              <a:t>-AI component generates therapeutic messages conditioned on ‘Sad’ prompt.</a:t>
            </a:r>
            <a:endParaRPr lang="en-IN" sz="1800" i="1" dirty="0"/>
          </a:p>
        </p:txBody>
      </p:sp>
    </p:spTree>
    <p:extLst>
      <p:ext uri="{BB962C8B-B14F-4D97-AF65-F5344CB8AC3E}">
        <p14:creationId xmlns:p14="http://schemas.microsoft.com/office/powerpoint/2010/main" val="49523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9D89-EC44-C727-67FB-54C03E3D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DEMO-3</a:t>
            </a:r>
          </a:p>
        </p:txBody>
      </p:sp>
      <p:pic>
        <p:nvPicPr>
          <p:cNvPr id="5" name="Demo3-Fearful">
            <a:hlinkClick r:id="" action="ppaction://media"/>
            <a:extLst>
              <a:ext uri="{FF2B5EF4-FFF2-40B4-BE49-F238E27FC236}">
                <a16:creationId xmlns:a16="http://schemas.microsoft.com/office/drawing/2014/main" id="{DB45F2F1-DABC-2822-9825-F0209FFBA36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33675" y="1145858"/>
            <a:ext cx="6724650" cy="378301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5ADA5-64DA-A252-E4D2-A83A10A88F34}"/>
              </a:ext>
            </a:extLst>
          </p:cNvPr>
          <p:cNvSpPr txBox="1"/>
          <p:nvPr/>
        </p:nvSpPr>
        <p:spPr>
          <a:xfrm>
            <a:off x="243840" y="5346261"/>
            <a:ext cx="113019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Emotion Predicted : ‘</a:t>
            </a:r>
            <a:r>
              <a:rPr lang="en-IN" sz="1800" b="1" i="1" dirty="0"/>
              <a:t>Fearful’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i="1" dirty="0"/>
              <a:t>Gen</a:t>
            </a:r>
            <a:r>
              <a:rPr lang="en-IN" i="1" dirty="0"/>
              <a:t>-AI component generates therapeutic messages conditioned on ‘fearful’ prompt.</a:t>
            </a:r>
            <a:endParaRPr lang="en-IN" sz="1800" i="1" dirty="0"/>
          </a:p>
        </p:txBody>
      </p:sp>
    </p:spTree>
    <p:extLst>
      <p:ext uri="{BB962C8B-B14F-4D97-AF65-F5344CB8AC3E}">
        <p14:creationId xmlns:p14="http://schemas.microsoft.com/office/powerpoint/2010/main" val="49686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11B08-6497-BA58-BF38-6D04D0575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2184" y="2354960"/>
            <a:ext cx="11293200" cy="3783013"/>
          </a:xfrm>
        </p:spPr>
        <p:txBody>
          <a:bodyPr>
            <a:normAutofit/>
          </a:bodyPr>
          <a:lstStyle/>
          <a:p>
            <a:pPr marL="1944" indent="0">
              <a:buNone/>
            </a:pPr>
            <a:r>
              <a:rPr lang="en-IN" sz="9600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179188540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480</Words>
  <Application>Microsoft Office PowerPoint</Application>
  <PresentationFormat>Widescreen</PresentationFormat>
  <Paragraphs>43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Bell MT</vt:lpstr>
      <vt:lpstr>Calibri Light</vt:lpstr>
      <vt:lpstr>Söhne</vt:lpstr>
      <vt:lpstr>Wingdings</vt:lpstr>
      <vt:lpstr>ThinLineVTI</vt:lpstr>
      <vt:lpstr>Gen-AI app – Virtual Therapist</vt:lpstr>
      <vt:lpstr>Features (Functional)</vt:lpstr>
      <vt:lpstr>Features (Technical)</vt:lpstr>
      <vt:lpstr>Flow Diagram</vt:lpstr>
      <vt:lpstr>APPENDIX – DEMOS</vt:lpstr>
      <vt:lpstr>DEMO-1</vt:lpstr>
      <vt:lpstr>DEMO-2</vt:lpstr>
      <vt:lpstr>DEMO-3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Gen-AI app – Virtual Therapist</dc:title>
  <dc:creator>Varun Sharma</dc:creator>
  <cp:lastModifiedBy>Varun Sharma</cp:lastModifiedBy>
  <cp:revision>2</cp:revision>
  <dcterms:created xsi:type="dcterms:W3CDTF">2023-09-03T09:24:20Z</dcterms:created>
  <dcterms:modified xsi:type="dcterms:W3CDTF">2023-09-03T10:53:32Z</dcterms:modified>
</cp:coreProperties>
</file>